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2" r:id="rId2"/>
  </p:sldMasterIdLst>
  <p:notesMasterIdLst>
    <p:notesMasterId r:id="rId27"/>
  </p:notesMasterIdLst>
  <p:sldIdLst>
    <p:sldId id="256" r:id="rId3"/>
    <p:sldId id="257" r:id="rId4"/>
    <p:sldId id="258" r:id="rId5"/>
    <p:sldId id="281" r:id="rId6"/>
    <p:sldId id="265" r:id="rId7"/>
    <p:sldId id="259" r:id="rId8"/>
    <p:sldId id="266" r:id="rId9"/>
    <p:sldId id="267" r:id="rId10"/>
    <p:sldId id="269" r:id="rId11"/>
    <p:sldId id="268" r:id="rId12"/>
    <p:sldId id="270" r:id="rId13"/>
    <p:sldId id="274" r:id="rId14"/>
    <p:sldId id="260" r:id="rId15"/>
    <p:sldId id="282" r:id="rId16"/>
    <p:sldId id="279" r:id="rId17"/>
    <p:sldId id="263" r:id="rId18"/>
    <p:sldId id="280" r:id="rId19"/>
    <p:sldId id="271" r:id="rId20"/>
    <p:sldId id="272" r:id="rId21"/>
    <p:sldId id="278" r:id="rId22"/>
    <p:sldId id="275" r:id="rId23"/>
    <p:sldId id="276" r:id="rId24"/>
    <p:sldId id="261" r:id="rId25"/>
    <p:sldId id="264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7" autoAdjust="0"/>
    <p:restoredTop sz="95872" autoAdjust="0"/>
  </p:normalViewPr>
  <p:slideViewPr>
    <p:cSldViewPr snapToGrid="0">
      <p:cViewPr varScale="1">
        <p:scale>
          <a:sx n="83" d="100"/>
          <a:sy n="83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9934-19EF-4A61-B606-7B4291C29556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6F653-DA99-41E9-A706-71DFDB927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50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6F653-DA99-41E9-A706-71DFDB92770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38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6F653-DA99-41E9-A706-71DFDB92770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11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12E-3BEE-4FB7-9525-F260C92C7E86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77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159B-D68E-49D7-B03D-8CDF756261C4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51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416F-E5CE-4310-8108-F8A0AACBD250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90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EBE12E-3BEE-4FB7-9525-F260C92C7E86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825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A92-BFE3-4241-97B6-C21E2DC8EC94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111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2A8365-760E-4077-B2F9-55AA17FCCE12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8714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578-032B-4CDD-8333-C0BBEDA3E9D9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4818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4DAD-B5F3-4D9A-8E07-B77AE2973021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4676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0DE9-A203-4585-91DF-D798D9FAEFF0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1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E54D-1BA0-46FF-88AD-403DE7ABFA03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81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3906092-2AE6-420A-B9EB-3790EE1A9F0E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3157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CA92-BFE3-4241-97B6-C21E2DC8EC94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726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95242B1-111E-4E20-8B34-C9AE592EA77C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948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159B-D68E-49D7-B03D-8CDF756261C4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151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416F-E5CE-4310-8108-F8A0AACBD250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81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8365-760E-4077-B2F9-55AA17FCCE12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71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578-032B-4CDD-8333-C0BBEDA3E9D9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31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4DAD-B5F3-4D9A-8E07-B77AE2973021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1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0DE9-A203-4585-91DF-D798D9FAEFF0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E54D-1BA0-46FF-88AD-403DE7ABFA03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30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6092-2AE6-420A-B9EB-3790EE1A9F0E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46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42B1-111E-4E20-8B34-C9AE592EA77C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26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D554EB-2C6C-431A-8FC6-7495896216A2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41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D554EB-2C6C-431A-8FC6-7495896216A2}" type="datetime1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DE194-DFB1-4427-A4DA-5B50004A4F8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104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8523" y="654629"/>
            <a:ext cx="10318418" cy="4394988"/>
          </a:xfrm>
        </p:spPr>
        <p:txBody>
          <a:bodyPr/>
          <a:lstStyle/>
          <a:p>
            <a:r>
              <a:rPr lang="en-US" altLang="zh-TW" sz="5400" dirty="0" smtClean="0"/>
              <a:t>Predicting Prevalence of Influenza-Like Illness From Geo-Tagged Tweets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62971" y="4674347"/>
            <a:ext cx="8075973" cy="1594327"/>
          </a:xfrm>
        </p:spPr>
        <p:txBody>
          <a:bodyPr>
            <a:normAutofit fontScale="85000" lnSpcReduction="20000"/>
          </a:bodyPr>
          <a:lstStyle/>
          <a:p>
            <a:endParaRPr lang="en-US" altLang="zh-TW" dirty="0" smtClean="0"/>
          </a:p>
          <a:p>
            <a:r>
              <a:rPr lang="en-US" altLang="zh-TW" dirty="0" err="1" smtClean="0">
                <a:latin typeface="+mn-ea"/>
              </a:rPr>
              <a:t>AdViser</a:t>
            </a:r>
            <a:r>
              <a:rPr lang="en-US" altLang="zh-TW" dirty="0" smtClean="0">
                <a:latin typeface="+mn-ea"/>
              </a:rPr>
              <a:t>: </a:t>
            </a:r>
            <a:r>
              <a:rPr lang="en-US" altLang="zh-TW" dirty="0" err="1" smtClean="0">
                <a:latin typeface="+mn-ea"/>
              </a:rPr>
              <a:t>Jia-Ling,Koh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>
                <a:latin typeface="+mn-ea"/>
              </a:rPr>
              <a:t>Source: </a:t>
            </a:r>
            <a:r>
              <a:rPr lang="en-US" altLang="zh-TW" dirty="0" smtClean="0">
                <a:latin typeface="+mn-ea"/>
              </a:rPr>
              <a:t>WWW’17</a:t>
            </a:r>
          </a:p>
          <a:p>
            <a:r>
              <a:rPr lang="en-US" altLang="zh-TW" dirty="0" smtClean="0">
                <a:latin typeface="+mn-ea"/>
              </a:rPr>
              <a:t>Speaker: Ming-</a:t>
            </a:r>
            <a:r>
              <a:rPr lang="en-US" altLang="zh-TW" dirty="0" err="1" smtClean="0">
                <a:latin typeface="+mn-ea"/>
              </a:rPr>
              <a:t>Chieh,Chiang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 smtClean="0">
                <a:latin typeface="+mn-ea"/>
              </a:rPr>
              <a:t>Date: 2018/02/27</a:t>
            </a:r>
            <a:endParaRPr lang="zh-TW" altLang="en-US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77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Classification Stage</a:t>
            </a:r>
            <a:endParaRPr lang="zh-TW" altLang="en-US" sz="6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3464" t="18088" r="6884" b="17829"/>
          <a:stretch/>
        </p:blipFill>
        <p:spPr>
          <a:xfrm>
            <a:off x="3268707" y="1466004"/>
            <a:ext cx="5756944" cy="52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Classification Stage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Features: unigram, bigram, trigram</a:t>
            </a:r>
          </a:p>
          <a:p>
            <a:r>
              <a:rPr lang="en-US" altLang="zh-TW" sz="3600" dirty="0" smtClean="0"/>
              <a:t>Example: </a:t>
            </a:r>
          </a:p>
          <a:p>
            <a:pPr marL="0" indent="0">
              <a:buNone/>
            </a:pPr>
            <a:r>
              <a:rPr lang="en-US" altLang="zh-TW" sz="3600" dirty="0"/>
              <a:t> </a:t>
            </a:r>
            <a:r>
              <a:rPr lang="en-US" altLang="zh-TW" sz="3600" dirty="0" smtClean="0"/>
              <a:t>   “ I got the flu” -&gt; (</a:t>
            </a:r>
            <a:r>
              <a:rPr lang="en-US" altLang="zh-TW" sz="3600" dirty="0" err="1" smtClean="0"/>
              <a:t>i</a:t>
            </a:r>
            <a:r>
              <a:rPr lang="en-US" altLang="zh-TW" sz="3600" dirty="0" smtClean="0"/>
              <a:t>, get, flu, </a:t>
            </a:r>
            <a:r>
              <a:rPr lang="en-US" altLang="zh-TW" sz="3600" dirty="0" err="1"/>
              <a:t>i</a:t>
            </a:r>
            <a:r>
              <a:rPr lang="en-US" altLang="zh-TW" sz="3600" dirty="0" smtClean="0"/>
              <a:t> get, get flu, </a:t>
            </a:r>
            <a:r>
              <a:rPr lang="en-US" altLang="zh-TW" sz="3600" dirty="0" err="1" smtClean="0"/>
              <a:t>i</a:t>
            </a:r>
            <a:r>
              <a:rPr lang="en-US" altLang="zh-TW" sz="3600" dirty="0" smtClean="0"/>
              <a:t> get flu)</a:t>
            </a:r>
          </a:p>
          <a:p>
            <a:r>
              <a:rPr lang="en-US" altLang="zh-TW" sz="3600" dirty="0" smtClean="0"/>
              <a:t>Use TF-IDF features to represent tweet data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3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Modeling Illness Prevalence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328302"/>
            <a:ext cx="10178322" cy="3593591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Fit a linear regression model</a:t>
            </a:r>
          </a:p>
          <a:p>
            <a:r>
              <a:rPr lang="en-US" altLang="zh-TW" sz="3600" dirty="0" smtClean="0"/>
              <a:t>The number of influenza notifications in each state: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62994" t="44000" r="27518" b="51429"/>
          <a:stretch/>
        </p:blipFill>
        <p:spPr>
          <a:xfrm>
            <a:off x="1898226" y="3764364"/>
            <a:ext cx="2860318" cy="7751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64457" t="22131" r="29903" b="72289"/>
          <a:stretch/>
        </p:blipFill>
        <p:spPr>
          <a:xfrm>
            <a:off x="1849553" y="4569259"/>
            <a:ext cx="1757485" cy="978393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785739" y="5055564"/>
            <a:ext cx="721029" cy="444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3506768" y="5191174"/>
            <a:ext cx="670546" cy="1736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177314" y="4969068"/>
            <a:ext cx="621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 access * Twitter penetration rate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err="1" smtClean="0"/>
              <a:t>OutLine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zh-TW" sz="3600" dirty="0" smtClean="0"/>
              <a:t>Introduction</a:t>
            </a:r>
          </a:p>
          <a:p>
            <a:r>
              <a:rPr lang="en-US" altLang="zh-TW" sz="3600" dirty="0"/>
              <a:t>Method</a:t>
            </a:r>
          </a:p>
          <a:p>
            <a:r>
              <a:rPr lang="en-US" altLang="zh-TW" sz="3600" dirty="0" smtClean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sz="3600" dirty="0" smtClean="0"/>
              <a:t>Conclusion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4471" y="5777865"/>
            <a:ext cx="2926080" cy="1397039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46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Experiment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zh-TW" sz="3600" dirty="0" smtClean="0"/>
              <a:t>CSIRO</a:t>
            </a:r>
          </a:p>
          <a:p>
            <a:r>
              <a:rPr lang="en-US" altLang="zh-TW" sz="3600" dirty="0" smtClean="0"/>
              <a:t>Geo-tagged tweets within Australia for the entire year of 2015</a:t>
            </a:r>
          </a:p>
          <a:p>
            <a:r>
              <a:rPr lang="en-US" altLang="zh-TW" sz="3600" dirty="0"/>
              <a:t>8,961,932 tweets</a:t>
            </a:r>
          </a:p>
          <a:p>
            <a:r>
              <a:rPr lang="en-US" altLang="zh-TW" sz="3600" dirty="0"/>
              <a:t>225,641unique users</a:t>
            </a:r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4471" y="5777865"/>
            <a:ext cx="2926080" cy="1397039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14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Experiment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5794" y="2297527"/>
            <a:ext cx="4531618" cy="4000772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JSON </a:t>
            </a:r>
            <a:r>
              <a:rPr lang="en-US" altLang="zh-TW" sz="3600" dirty="0" smtClean="0"/>
              <a:t>format</a:t>
            </a:r>
          </a:p>
          <a:p>
            <a:r>
              <a:rPr lang="en-US" altLang="zh-TW" sz="3600" dirty="0" smtClean="0"/>
              <a:t>Data </a:t>
            </a:r>
            <a:r>
              <a:rPr lang="en-US" altLang="zh-TW" sz="3600" dirty="0"/>
              <a:t>cleaning and </a:t>
            </a:r>
            <a:r>
              <a:rPr lang="en-US" altLang="zh-TW" sz="3600" dirty="0" smtClean="0"/>
              <a:t>tokenization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4471" y="5777865"/>
            <a:ext cx="2926080" cy="1397039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49" y="1755490"/>
            <a:ext cx="5277688" cy="42196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47190" t="26073" r="12054" b="27929"/>
          <a:stretch/>
        </p:blipFill>
        <p:spPr>
          <a:xfrm>
            <a:off x="4873060" y="1755490"/>
            <a:ext cx="6556940" cy="41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Experiment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72126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Classifier </a:t>
            </a:r>
            <a:r>
              <a:rPr lang="en-US" altLang="zh-TW" sz="3600" dirty="0" smtClean="0"/>
              <a:t>performance</a:t>
            </a:r>
          </a:p>
          <a:p>
            <a:endParaRPr lang="en-US" altLang="zh-TW" sz="3600" dirty="0"/>
          </a:p>
          <a:p>
            <a:endParaRPr lang="en-US" altLang="zh-TW" sz="3600" dirty="0" smtClean="0"/>
          </a:p>
          <a:p>
            <a:endParaRPr lang="en-US" altLang="zh-TW" sz="3600" dirty="0"/>
          </a:p>
          <a:p>
            <a:r>
              <a:rPr lang="en-US" altLang="zh-TW" sz="3600" dirty="0" smtClean="0"/>
              <a:t>1027 tweets are found to be ILI-related</a:t>
            </a:r>
            <a:endParaRPr lang="en-US" altLang="zh-TW" sz="36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4471" y="5777865"/>
            <a:ext cx="2926080" cy="1397039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47772" t="47054" r="12228" b="34858"/>
          <a:stretch/>
        </p:blipFill>
        <p:spPr>
          <a:xfrm>
            <a:off x="1554996" y="2993031"/>
            <a:ext cx="8168741" cy="20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Experiment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2744" y="1629288"/>
            <a:ext cx="10178322" cy="3593591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Temporal Analysis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53004" t="28449" r="10020" b="27753"/>
          <a:stretch/>
        </p:blipFill>
        <p:spPr>
          <a:xfrm>
            <a:off x="3116097" y="2511384"/>
            <a:ext cx="5120491" cy="34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Experiment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2744" y="1629288"/>
            <a:ext cx="10178322" cy="3593591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Spatial </a:t>
            </a:r>
            <a:r>
              <a:rPr lang="en-US" altLang="zh-TW" sz="3600" dirty="0"/>
              <a:t>A</a:t>
            </a:r>
            <a:r>
              <a:rPr lang="en-US" altLang="zh-TW" sz="3600" dirty="0" smtClean="0"/>
              <a:t>nalysis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52480" t="25762" r="9903" b="27117"/>
          <a:stretch/>
        </p:blipFill>
        <p:spPr>
          <a:xfrm>
            <a:off x="3544510" y="2433928"/>
            <a:ext cx="5066091" cy="35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Experiment</a:t>
            </a:r>
            <a:endParaRPr lang="en-US" altLang="zh-TW" sz="60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168551" y="1562794"/>
            <a:ext cx="10178322" cy="3593591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Regional Spatial Analysis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19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7074" t="19871" r="27113" b="29278"/>
          <a:stretch/>
        </p:blipFill>
        <p:spPr>
          <a:xfrm>
            <a:off x="1692915" y="2160370"/>
            <a:ext cx="9313136" cy="46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err="1" smtClean="0"/>
              <a:t>OutLine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zh-TW" sz="3600" dirty="0" smtClean="0"/>
              <a:t>Introduction</a:t>
            </a:r>
          </a:p>
          <a:p>
            <a:r>
              <a:rPr lang="en-US" altLang="zh-TW" sz="3600" dirty="0" smtClean="0"/>
              <a:t>Method</a:t>
            </a:r>
          </a:p>
          <a:p>
            <a:r>
              <a:rPr lang="en-US" altLang="zh-TW" sz="3600" dirty="0" smtClean="0"/>
              <a:t>Experiment</a:t>
            </a:r>
          </a:p>
          <a:p>
            <a:r>
              <a:rPr lang="en-US" altLang="zh-TW" sz="3600" dirty="0" smtClean="0"/>
              <a:t>Conclusion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4471" y="5777865"/>
            <a:ext cx="2926080" cy="1397039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539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Experiment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4471" y="5777865"/>
            <a:ext cx="2926080" cy="1397039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0968" t="21524" r="9613" b="18630"/>
          <a:stretch/>
        </p:blipFill>
        <p:spPr>
          <a:xfrm>
            <a:off x="1251678" y="1981695"/>
            <a:ext cx="9914006" cy="42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Experiment</a:t>
            </a:r>
            <a:endParaRPr lang="en-US" altLang="zh-TW" sz="60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77" t="17454" r="24262" b="44679"/>
          <a:stretch/>
        </p:blipFill>
        <p:spPr>
          <a:xfrm>
            <a:off x="932482" y="1874517"/>
            <a:ext cx="4936689" cy="429861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4471" y="5777865"/>
            <a:ext cx="2926080" cy="1397039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21</a:t>
            </a:fld>
            <a:endParaRPr lang="zh-TW" altLang="en-US" dirty="0"/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 rotWithShape="1">
          <a:blip r:embed="rId2"/>
          <a:srcRect l="51277" t="56405" r="23263" b="5629"/>
          <a:stretch/>
        </p:blipFill>
        <p:spPr>
          <a:xfrm>
            <a:off x="6436242" y="1874517"/>
            <a:ext cx="5124840" cy="4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Limitation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352429"/>
            <a:ext cx="10178322" cy="3593591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The scarcity of the tweets</a:t>
            </a:r>
          </a:p>
          <a:p>
            <a:r>
              <a:rPr lang="en-US" altLang="zh-TW" sz="3600" dirty="0" smtClean="0"/>
              <a:t>The laboratory confirmed influenza notifications are incomplete</a:t>
            </a:r>
          </a:p>
          <a:p>
            <a:r>
              <a:rPr lang="en-US" altLang="zh-TW" sz="3600" dirty="0" smtClean="0"/>
              <a:t>Twitter is more popular among younger generations</a:t>
            </a:r>
          </a:p>
          <a:p>
            <a:r>
              <a:rPr lang="en-US" altLang="zh-TW" sz="3600" dirty="0" smtClean="0"/>
              <a:t>Manual checking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4471" y="5777865"/>
            <a:ext cx="2926080" cy="1397039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22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err="1" smtClean="0"/>
              <a:t>OutLine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zh-TW" sz="3600" dirty="0" smtClean="0"/>
              <a:t>Introduction</a:t>
            </a:r>
          </a:p>
          <a:p>
            <a:r>
              <a:rPr lang="en-US" altLang="zh-TW" sz="3600" dirty="0"/>
              <a:t>Method</a:t>
            </a:r>
          </a:p>
          <a:p>
            <a:r>
              <a:rPr lang="en-US" altLang="zh-TW" sz="3600" dirty="0" smtClean="0"/>
              <a:t>Experiment</a:t>
            </a:r>
          </a:p>
          <a:p>
            <a:r>
              <a:rPr lang="en-US" altLang="zh-TW" sz="3600" dirty="0" smtClean="0">
                <a:solidFill>
                  <a:srgbClr val="FF0000"/>
                </a:solidFill>
              </a:rPr>
              <a:t>Conclusion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4471" y="5777865"/>
            <a:ext cx="2926080" cy="1397039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19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Conclusion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3600" dirty="0" smtClean="0"/>
              <a:t>Propose effective modifications to the state-of-art approach in </a:t>
            </a:r>
            <a:r>
              <a:rPr lang="en-US" altLang="zh-TW" sz="3600" dirty="0" smtClean="0">
                <a:solidFill>
                  <a:srgbClr val="FF0000"/>
                </a:solidFill>
              </a:rPr>
              <a:t>detecting illness-related tweets</a:t>
            </a:r>
          </a:p>
          <a:p>
            <a:r>
              <a:rPr lang="en-US" altLang="zh-TW" sz="3600" dirty="0" smtClean="0"/>
              <a:t>Twitter data is a reasonable proxy for detecting disease outbreak and possesses </a:t>
            </a:r>
            <a:r>
              <a:rPr lang="en-US" altLang="zh-TW" sz="3600" dirty="0" smtClean="0">
                <a:solidFill>
                  <a:srgbClr val="FF0000"/>
                </a:solidFill>
              </a:rPr>
              <a:t>strong linear correlation</a:t>
            </a:r>
            <a:r>
              <a:rPr lang="en-US" altLang="zh-TW" sz="3600" dirty="0" smtClean="0"/>
              <a:t> with real-world influenza notification data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4471" y="5777865"/>
            <a:ext cx="2926080" cy="1397039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7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Motivation</a:t>
            </a:r>
            <a:endParaRPr lang="en-US" altLang="zh-TW" sz="60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251678" y="1862171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1026" name="Picture 2" descr="「social media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5" y="2228170"/>
            <a:ext cx="4455672" cy="33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742" y="2228170"/>
            <a:ext cx="3721330" cy="334175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733805" y="2944492"/>
            <a:ext cx="1320799" cy="1467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78" y="2117518"/>
            <a:ext cx="4456728" cy="33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Motivation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891451"/>
            <a:ext cx="10178322" cy="3593591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Modeling disease spread with Twitter data involves several challenges</a:t>
            </a:r>
            <a:endParaRPr lang="en-US" altLang="zh-TW" sz="3600" dirty="0"/>
          </a:p>
          <a:p>
            <a:r>
              <a:rPr lang="en-US" altLang="zh-TW" sz="3600" dirty="0" smtClean="0"/>
              <a:t>Only relying on text classification can include large errors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24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GOAL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891451"/>
            <a:ext cx="10178322" cy="3593591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A strong positive linear correlation exists between the number of ILI-related tweets and the number of recorded influenza notifications at state scale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39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err="1" smtClean="0"/>
              <a:t>OutLine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zh-TW" sz="3600" dirty="0" smtClean="0"/>
              <a:t>Introduction</a:t>
            </a:r>
          </a:p>
          <a:p>
            <a:r>
              <a:rPr lang="en-US" altLang="zh-TW" sz="3600" dirty="0" smtClean="0">
                <a:solidFill>
                  <a:srgbClr val="FF0000"/>
                </a:solidFill>
              </a:rPr>
              <a:t>Method</a:t>
            </a:r>
          </a:p>
          <a:p>
            <a:r>
              <a:rPr lang="en-US" altLang="zh-TW" sz="3600" dirty="0" smtClean="0"/>
              <a:t>Experiment</a:t>
            </a:r>
          </a:p>
          <a:p>
            <a:r>
              <a:rPr lang="en-US" altLang="zh-TW" sz="3600" dirty="0" smtClean="0"/>
              <a:t>Conclusion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44471" y="5777865"/>
            <a:ext cx="2926080" cy="1397039"/>
          </a:xfrm>
        </p:spPr>
        <p:txBody>
          <a:bodyPr/>
          <a:lstStyle/>
          <a:p>
            <a:fld id="{876DE194-DFB1-4427-A4DA-5B50004A4F81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66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Method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Obtain a set of </a:t>
            </a:r>
            <a:r>
              <a:rPr lang="en-US" altLang="zh-TW" sz="3600" dirty="0" smtClean="0">
                <a:solidFill>
                  <a:srgbClr val="FF0000"/>
                </a:solidFill>
              </a:rPr>
              <a:t>labeled training data</a:t>
            </a:r>
          </a:p>
          <a:p>
            <a:r>
              <a:rPr lang="en-US" altLang="zh-TW" sz="3600" dirty="0" smtClean="0"/>
              <a:t>Apply a semi-supervised cascade learning approach to learning </a:t>
            </a:r>
            <a:r>
              <a:rPr lang="en-US" altLang="zh-TW" sz="3600" dirty="0" smtClean="0">
                <a:solidFill>
                  <a:srgbClr val="FF0000"/>
                </a:solidFill>
              </a:rPr>
              <a:t>SVM classifiers</a:t>
            </a:r>
          </a:p>
          <a:p>
            <a:r>
              <a:rPr lang="en-US" altLang="zh-TW" sz="3600" dirty="0" smtClean="0"/>
              <a:t>Distinguish “</a:t>
            </a:r>
            <a:r>
              <a:rPr lang="en-US" altLang="zh-TW" sz="3600" dirty="0" smtClean="0">
                <a:solidFill>
                  <a:srgbClr val="FF0000"/>
                </a:solidFill>
              </a:rPr>
              <a:t>sick</a:t>
            </a:r>
            <a:r>
              <a:rPr lang="en-US" altLang="zh-TW" sz="3600" dirty="0" smtClean="0"/>
              <a:t>” tweets and “</a:t>
            </a:r>
            <a:r>
              <a:rPr lang="en-US" altLang="zh-TW" sz="3600" dirty="0" smtClean="0">
                <a:solidFill>
                  <a:srgbClr val="FF0000"/>
                </a:solidFill>
              </a:rPr>
              <a:t>other</a:t>
            </a:r>
            <a:r>
              <a:rPr lang="en-US" altLang="zh-TW" sz="3600" dirty="0" smtClean="0"/>
              <a:t>” tweets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03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3876" t="16905" r="8511" b="21551"/>
          <a:stretch/>
        </p:blipFill>
        <p:spPr>
          <a:xfrm>
            <a:off x="3360074" y="1669825"/>
            <a:ext cx="5112922" cy="47058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Training </a:t>
            </a:r>
            <a:r>
              <a:rPr lang="en-US" altLang="zh-TW" sz="6000" dirty="0" smtClean="0"/>
              <a:t>SVM </a:t>
            </a:r>
            <a:r>
              <a:rPr lang="en-US" altLang="zh-TW" sz="6000" dirty="0"/>
              <a:t>classifiers</a:t>
            </a:r>
            <a:endParaRPr lang="zh-TW" altLang="en-US" sz="6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04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Training SVM classifiers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Two parameters: </a:t>
            </a:r>
            <a:r>
              <a:rPr lang="en-US" altLang="zh-TW" sz="3600" dirty="0" smtClean="0">
                <a:solidFill>
                  <a:srgbClr val="FF0000"/>
                </a:solidFill>
              </a:rPr>
              <a:t>class weight </a:t>
            </a:r>
            <a:r>
              <a:rPr lang="en-US" altLang="zh-TW" sz="3600" dirty="0" smtClean="0"/>
              <a:t>and </a:t>
            </a:r>
            <a:r>
              <a:rPr lang="en-US" altLang="zh-TW" sz="3600" dirty="0" smtClean="0">
                <a:solidFill>
                  <a:srgbClr val="FF0000"/>
                </a:solidFill>
              </a:rPr>
              <a:t>C parameter</a:t>
            </a:r>
          </a:p>
          <a:p>
            <a:r>
              <a:rPr lang="en-US" altLang="zh-TW" sz="3600" dirty="0" smtClean="0"/>
              <a:t>Fix one parameter and vary the other within a wide range of values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E194-DFB1-4427-A4DA-5B50004A4F8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7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331</Words>
  <Application>Microsoft Office PowerPoint</Application>
  <PresentationFormat>寬螢幕</PresentationFormat>
  <Paragraphs>106</Paragraphs>
  <Slides>24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Calibri Light</vt:lpstr>
      <vt:lpstr>Gill Sans MT</vt:lpstr>
      <vt:lpstr>Impact</vt:lpstr>
      <vt:lpstr>Wingdings 2</vt:lpstr>
      <vt:lpstr>HDOfficeLightV0</vt:lpstr>
      <vt:lpstr>Badge</vt:lpstr>
      <vt:lpstr>Predicting Prevalence of Influenza-Like Illness From Geo-Tagged Tweets</vt:lpstr>
      <vt:lpstr>OutLine</vt:lpstr>
      <vt:lpstr>Motivation</vt:lpstr>
      <vt:lpstr>Motivation</vt:lpstr>
      <vt:lpstr>GOAL</vt:lpstr>
      <vt:lpstr>OutLine</vt:lpstr>
      <vt:lpstr>Method</vt:lpstr>
      <vt:lpstr>Training SVM classifiers</vt:lpstr>
      <vt:lpstr>Training SVM classifiers</vt:lpstr>
      <vt:lpstr>Classification Stage</vt:lpstr>
      <vt:lpstr>Classification Stage</vt:lpstr>
      <vt:lpstr>Modeling Illness Prevalence</vt:lpstr>
      <vt:lpstr>OutLine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Limitation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Prevalence of Influenza-Like Illness From Geo-Tagged Tweets</dc:title>
  <dc:creator>User</dc:creator>
  <cp:lastModifiedBy>User</cp:lastModifiedBy>
  <cp:revision>45</cp:revision>
  <dcterms:created xsi:type="dcterms:W3CDTF">2018-02-21T02:52:21Z</dcterms:created>
  <dcterms:modified xsi:type="dcterms:W3CDTF">2018-02-23T07:08:23Z</dcterms:modified>
</cp:coreProperties>
</file>